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trictFirstAndLastChars="0" saveSubsetFonts="1" bookmarkIdSeed="6">
  <p:sldMasterIdLst>
    <p:sldMasterId id="2147483952" r:id="rId4"/>
  </p:sldMasterIdLst>
  <p:notesMasterIdLst>
    <p:notesMasterId r:id="rId21"/>
  </p:notesMasterIdLst>
  <p:handoutMasterIdLst>
    <p:handoutMasterId r:id="rId22"/>
  </p:handoutMasterIdLst>
  <p:sldIdLst>
    <p:sldId id="716" r:id="rId5"/>
    <p:sldId id="943" r:id="rId6"/>
    <p:sldId id="944" r:id="rId7"/>
    <p:sldId id="946" r:id="rId8"/>
    <p:sldId id="945" r:id="rId9"/>
    <p:sldId id="957" r:id="rId10"/>
    <p:sldId id="948" r:id="rId11"/>
    <p:sldId id="949" r:id="rId12"/>
    <p:sldId id="950" r:id="rId13"/>
    <p:sldId id="947" r:id="rId14"/>
    <p:sldId id="951" r:id="rId15"/>
    <p:sldId id="952" r:id="rId16"/>
    <p:sldId id="953" r:id="rId17"/>
    <p:sldId id="955" r:id="rId18"/>
    <p:sldId id="956" r:id="rId19"/>
    <p:sldId id="959" r:id="rId20"/>
  </p:sldIdLst>
  <p:sldSz cx="11949113" cy="6721475"/>
  <p:notesSz cx="6805613" cy="99441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orient="horz" pos="475" userDrawn="1">
          <p15:clr>
            <a:srgbClr val="A4A3A4"/>
          </p15:clr>
        </p15:guide>
        <p15:guide id="3" orient="horz" pos="421" userDrawn="1">
          <p15:clr>
            <a:srgbClr val="A4A3A4"/>
          </p15:clr>
        </p15:guide>
        <p15:guide id="4" orient="horz" pos="3742" userDrawn="1">
          <p15:clr>
            <a:srgbClr val="A4A3A4"/>
          </p15:clr>
        </p15:guide>
        <p15:guide id="5" pos="247" userDrawn="1">
          <p15:clr>
            <a:srgbClr val="A4A3A4"/>
          </p15:clr>
        </p15:guide>
        <p15:guide id="6" pos="7282" userDrawn="1">
          <p15:clr>
            <a:srgbClr val="A4A3A4"/>
          </p15:clr>
        </p15:guide>
        <p15:guide id="7" pos="5210" userDrawn="1">
          <p15:clr>
            <a:srgbClr val="A4A3A4"/>
          </p15:clr>
        </p15:guide>
        <p15:guide id="8" orient="horz" pos="3635" userDrawn="1">
          <p15:clr>
            <a:srgbClr val="A4A3A4"/>
          </p15:clr>
        </p15:guide>
        <p15:guide id="9" orient="horz" pos="698" userDrawn="1">
          <p15:clr>
            <a:srgbClr val="A4A3A4"/>
          </p15:clr>
        </p15:guide>
        <p15:guide id="10" orient="horz" pos="4089" userDrawn="1">
          <p15:clr>
            <a:srgbClr val="A4A3A4"/>
          </p15:clr>
        </p15:guide>
        <p15:guide id="11" orient="horz" pos="671" userDrawn="1">
          <p15:clr>
            <a:srgbClr val="A4A3A4"/>
          </p15:clr>
        </p15:guide>
        <p15:guide id="12" orient="horz" pos="3803" userDrawn="1">
          <p15:clr>
            <a:srgbClr val="A4A3A4"/>
          </p15:clr>
        </p15:guide>
        <p15:guide id="13" pos="51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örfattare" initials="F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C1DAC0"/>
    <a:srgbClr val="FFFFFF"/>
    <a:srgbClr val="FAB398"/>
    <a:srgbClr val="FFF4E7"/>
    <a:srgbClr val="FFE59D"/>
    <a:srgbClr val="8EBB8C"/>
    <a:srgbClr val="BC2100"/>
    <a:srgbClr val="F2F2F2"/>
    <a:srgbClr val="FFF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3184" autoAdjust="0"/>
  </p:normalViewPr>
  <p:slideViewPr>
    <p:cSldViewPr snapToGrid="0">
      <p:cViewPr varScale="1">
        <p:scale>
          <a:sx n="118" d="100"/>
          <a:sy n="118" d="100"/>
        </p:scale>
        <p:origin x="342" y="96"/>
      </p:cViewPr>
      <p:guideLst>
        <p:guide orient="horz" pos="618"/>
        <p:guide orient="horz" pos="475"/>
        <p:guide orient="horz" pos="421"/>
        <p:guide orient="horz" pos="3742"/>
        <p:guide pos="247"/>
        <p:guide pos="7282"/>
        <p:guide pos="5210"/>
        <p:guide orient="horz" pos="3635"/>
        <p:guide orient="horz" pos="698"/>
        <p:guide orient="horz" pos="4089"/>
        <p:guide orient="horz" pos="671"/>
        <p:guide orient="horz" pos="3803"/>
        <p:guide pos="51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4591" y="0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514D4AEF-DBCB-4220-9327-37DCABEE1975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45302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4591" y="9445302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0A87FF5C-8C81-4CE1-B58B-FC2CD50D21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72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 eaLnBrk="1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4591" y="0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fld id="{E3C83506-16B1-4390-9B77-E209EF09AEB0}" type="datetimeFigureOut">
              <a:rPr lang="sv-SE" smtClean="0"/>
              <a:t>2019-03-26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0883" y="4723448"/>
            <a:ext cx="5443850" cy="4474845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5302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 eaLnBrk="1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4591" y="9445302"/>
            <a:ext cx="2949420" cy="497205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fld id="{C4EC5A2F-D43D-4443-9750-FFB3CD3ADA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6408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EC5A2F-D43D-4443-9750-FFB3CD3ADA97}" type="slidenum">
              <a:rPr lang="sv-SE" smtClean="0"/>
              <a:t>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6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8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e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sid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AB5D9EC8-7CA8-4F8F-91A2-8F25859174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388252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4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252232" y="3791386"/>
            <a:ext cx="6896417" cy="346249"/>
          </a:xfrm>
        </p:spPr>
        <p:txBody>
          <a:bodyPr anchor="b" anchorCtr="0"/>
          <a:lstStyle>
            <a:lvl1pPr>
              <a:defRPr sz="4534" b="0" cap="none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Click to edit master title</a:t>
            </a:r>
            <a:endParaRPr lang="sv-SE" dirty="0"/>
          </a:p>
        </p:txBody>
      </p:sp>
      <p:sp>
        <p:nvSpPr>
          <p:cNvPr id="61" name="Rectangle 102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252231" y="4528401"/>
            <a:ext cx="6892173" cy="287323"/>
          </a:xfrm>
        </p:spPr>
        <p:txBody>
          <a:bodyPr wrap="square">
            <a:spAutoFit/>
          </a:bodyPr>
          <a:lstStyle>
            <a:lvl1pPr>
              <a:defRPr sz="1867">
                <a:solidFill>
                  <a:schemeClr val="tx1"/>
                </a:solidFill>
              </a:defRPr>
            </a:lvl1pPr>
          </a:lstStyle>
          <a:p>
            <a:r>
              <a:rPr lang="sv-SE"/>
              <a:t>Kontext</a:t>
            </a:r>
            <a:endParaRPr lang="sv-SE" dirty="0"/>
          </a:p>
        </p:txBody>
      </p:sp>
      <p:sp>
        <p:nvSpPr>
          <p:cNvPr id="62" name="Platshållare för text 27"/>
          <p:cNvSpPr>
            <a:spLocks noGrp="1"/>
          </p:cNvSpPr>
          <p:nvPr>
            <p:ph type="body" sz="quarter" idx="10" hasCustomPrompt="1"/>
          </p:nvPr>
        </p:nvSpPr>
        <p:spPr>
          <a:xfrm>
            <a:off x="2252232" y="4804793"/>
            <a:ext cx="6898524" cy="28732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GB" sz="1867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Datum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799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905112"/>
              </p:ext>
            </p:extLst>
          </p:nvPr>
        </p:nvGraphicFramePr>
        <p:xfrm>
          <a:off x="2077" y="2078"/>
          <a:ext cx="2074" cy="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think-cell Slide" r:id="rId4" imgW="395" imgH="392" progId="TCLayout.ActiveDocument.1">
                  <p:embed/>
                </p:oleObj>
              </mc:Choice>
              <mc:Fallback>
                <p:oleObj name="think-cell Slide" r:id="rId4" imgW="395" imgH="392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7" y="2078"/>
                        <a:ext cx="2074" cy="2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sv-SE" dirty="0">
                <a:solidFill>
                  <a:srgbClr val="FFFFFF"/>
                </a:solidFill>
              </a:rPr>
              <a:t>ARBETSMATERIAL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307" b="0">
                <a:effectLst/>
              </a:defRPr>
            </a:lvl1pPr>
          </a:lstStyle>
          <a:p>
            <a:fld id="{4AFE50B0-0674-444C-86F8-CAFBF246FCDB}" type="slidenum">
              <a:rPr lang="sv-SE" smtClean="0">
                <a:solidFill>
                  <a:srgbClr val="FFFFFF"/>
                </a:solidFill>
              </a:rPr>
              <a:pPr/>
              <a:t>‹#›</a:t>
            </a:fld>
            <a:endParaRPr lang="sv-SE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92992" y="519129"/>
            <a:ext cx="7870840" cy="346249"/>
          </a:xfrm>
        </p:spPr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258187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ACDAFA1-A72F-41CE-9646-2DA8664926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518191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6" imgW="524" imgH="526" progId="TCLayout.ActiveDocument.1">
                  <p:embed/>
                </p:oleObj>
              </mc:Choice>
              <mc:Fallback>
                <p:oleObj name="think-cell Slide" r:id="rId6" imgW="524" imgH="52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ACDAFA1-A72F-41CE-9646-2DA8664926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>
            <a:extLst>
              <a:ext uri="{FF2B5EF4-FFF2-40B4-BE49-F238E27FC236}">
                <a16:creationId xmlns:a16="http://schemas.microsoft.com/office/drawing/2014/main" id="{968ABED3-CC71-450B-BC59-BD6EEABBCAAE}"/>
              </a:ext>
            </a:extLst>
          </p:cNvPr>
          <p:cNvSpPr/>
          <p:nvPr userDrawn="1"/>
        </p:nvSpPr>
        <p:spPr>
          <a:xfrm>
            <a:off x="0" y="0"/>
            <a:ext cx="12070080" cy="672147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92991" y="465931"/>
            <a:ext cx="9555943" cy="4103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00"/>
              </a:lnSpc>
            </a:pPr>
            <a:r>
              <a:rPr lang="sv-SE" dirty="0"/>
              <a:t>Klicka här för att ändra mall </a:t>
            </a:r>
            <a:r>
              <a:rPr lang="sv-SE"/>
              <a:t>för rubrikformat</a:t>
            </a:r>
            <a:endParaRPr lang="sv-SE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53477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 hasCustomPrompt="1"/>
            <p:custDataLst>
              <p:tags r:id="rId3"/>
            </p:custDataLst>
          </p:nvPr>
        </p:nvSpPr>
        <p:spPr>
          <a:xfrm>
            <a:off x="391166" y="923468"/>
            <a:ext cx="9557506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4"/>
            </p:custDataLst>
          </p:nvPr>
        </p:nvSpPr>
        <p:spPr>
          <a:xfrm>
            <a:off x="391601" y="5770563"/>
            <a:ext cx="11168028" cy="500062"/>
          </a:xfrm>
        </p:spPr>
        <p:txBody>
          <a:bodyPr anchor="b" anchorCtr="0"/>
          <a:lstStyle>
            <a:lvl1pPr marL="821308" indent="-821308" defTabSz="836126">
              <a:lnSpc>
                <a:spcPts val="1200"/>
              </a:lnSpc>
              <a:spcAft>
                <a:spcPts val="0"/>
              </a:spcAft>
              <a:tabLst>
                <a:tab pos="626565" algn="r"/>
                <a:tab pos="836126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33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333" dirty="0">
              <a:ea typeface="Verdana" pitchFamily="34" charset="0"/>
              <a:cs typeface="Verdana" pitchFamily="34" charset="0"/>
            </a:endParaRPr>
          </a:p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33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333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6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n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094A3F28-E821-4CCE-8351-2CB0B8817F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483850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think-cell Slide" r:id="rId6" imgW="393" imgH="394" progId="TCLayout.ActiveDocument.1">
                  <p:embed/>
                </p:oleObj>
              </mc:Choice>
              <mc:Fallback>
                <p:oleObj name="think-cell Slide" r:id="rId6" imgW="393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094A3F28-E821-4CCE-8351-2CB0B8817F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53477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1396" y="6453478"/>
            <a:ext cx="5280047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  <a:endParaRPr lang="sv-S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391601" y="5770563"/>
            <a:ext cx="11168028" cy="500062"/>
          </a:xfrm>
        </p:spPr>
        <p:txBody>
          <a:bodyPr anchor="b" anchorCtr="0"/>
          <a:lstStyle>
            <a:lvl1pPr marL="821308" indent="-821308" defTabSz="836126">
              <a:lnSpc>
                <a:spcPts val="1200"/>
              </a:lnSpc>
              <a:spcAft>
                <a:spcPts val="0"/>
              </a:spcAft>
              <a:tabLst>
                <a:tab pos="626565" algn="r"/>
                <a:tab pos="836126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33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333" dirty="0">
              <a:ea typeface="Verdana" pitchFamily="34" charset="0"/>
              <a:cs typeface="Verdana" pitchFamily="34" charset="0"/>
            </a:endParaRPr>
          </a:p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33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333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2955AFF1-F88A-4731-B113-BC0E88B75C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91" y="465931"/>
            <a:ext cx="9555943" cy="4103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00"/>
              </a:lnSpc>
            </a:pPr>
            <a:r>
              <a:rPr lang="sv-SE" dirty="0"/>
              <a:t>Klicka här för att ändra mall </a:t>
            </a:r>
            <a:r>
              <a:rPr lang="sv-SE"/>
              <a:t>för rubrikformat</a:t>
            </a:r>
            <a:endParaRPr lang="sv-SE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D46C44-63E4-4C62-BE71-E08E9ACAEB43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4"/>
            </p:custDataLst>
          </p:nvPr>
        </p:nvSpPr>
        <p:spPr>
          <a:xfrm>
            <a:off x="391166" y="923468"/>
            <a:ext cx="9557506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68390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1396" y="6458332"/>
            <a:ext cx="5280047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  <a:endParaRPr lang="sv-SE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9" hasCustomPrompt="1"/>
          </p:nvPr>
        </p:nvSpPr>
        <p:spPr>
          <a:xfrm>
            <a:off x="8229965" y="1"/>
            <a:ext cx="3719147" cy="6316653"/>
          </a:xfrm>
        </p:spPr>
        <p:txBody>
          <a:bodyPr/>
          <a:lstStyle/>
          <a:p>
            <a:r>
              <a:rPr lang="sv-SE" dirty="0"/>
              <a:t>Klicka på ikonen för att lägga till </a:t>
            </a:r>
            <a:r>
              <a:rPr lang="sv-SE"/>
              <a:t>en bild</a:t>
            </a:r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tags r:id="rId1"/>
            </p:custDataLst>
          </p:nvPr>
        </p:nvSpPr>
        <p:spPr>
          <a:xfrm>
            <a:off x="391602" y="5770563"/>
            <a:ext cx="7709404" cy="500062"/>
          </a:xfrm>
        </p:spPr>
        <p:txBody>
          <a:bodyPr anchor="b" anchorCtr="0"/>
          <a:lstStyle>
            <a:lvl1pPr marL="821308" indent="-821308" defTabSz="836126">
              <a:lnSpc>
                <a:spcPts val="1200"/>
              </a:lnSpc>
              <a:spcAft>
                <a:spcPts val="0"/>
              </a:spcAft>
              <a:tabLst>
                <a:tab pos="626565" algn="r"/>
                <a:tab pos="836126" algn="l"/>
              </a:tabLst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Not:	</a:t>
            </a:r>
            <a:r>
              <a:rPr lang="sv-SE" sz="1333" dirty="0" err="1">
                <a:ea typeface="Verdana" pitchFamily="34" charset="0"/>
                <a:cs typeface="Verdana" pitchFamily="34" charset="0"/>
              </a:rPr>
              <a:t>xxxxxx</a:t>
            </a:r>
            <a:endParaRPr lang="sv-SE" sz="1333" dirty="0">
              <a:ea typeface="Verdana" pitchFamily="34" charset="0"/>
              <a:cs typeface="Verdana" pitchFamily="34" charset="0"/>
            </a:endParaRPr>
          </a:p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*	xxx</a:t>
            </a:r>
          </a:p>
          <a:p>
            <a:pPr marL="821308" lvl="0" indent="-821308" defTabSz="836126">
              <a:lnSpc>
                <a:spcPts val="1333"/>
              </a:lnSpc>
              <a:spcAft>
                <a:spcPts val="0"/>
              </a:spcAft>
              <a:tabLst>
                <a:tab pos="626565" algn="r"/>
                <a:tab pos="836126" algn="l"/>
              </a:tabLst>
            </a:pPr>
            <a:r>
              <a:rPr lang="sv-SE" sz="1333" dirty="0">
                <a:ea typeface="Verdana" pitchFamily="34" charset="0"/>
                <a:cs typeface="Verdana" pitchFamily="34" charset="0"/>
              </a:rPr>
              <a:t>	Källa:	</a:t>
            </a:r>
            <a:r>
              <a:rPr lang="sv-SE" sz="1333" dirty="0" err="1">
                <a:ea typeface="Verdana" pitchFamily="34" charset="0"/>
                <a:cs typeface="Verdana" pitchFamily="34" charset="0"/>
              </a:rPr>
              <a:t>xxxx</a:t>
            </a:r>
            <a:endParaRPr lang="sv-SE" sz="1333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73EA7F57-60E8-46BD-A823-8EEAE8A8D7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91" y="465931"/>
            <a:ext cx="9555943" cy="4103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00"/>
              </a:lnSpc>
            </a:pPr>
            <a:r>
              <a:rPr lang="sv-SE" dirty="0"/>
              <a:t>Klicka här för att ändra mall </a:t>
            </a:r>
            <a:r>
              <a:rPr lang="sv-SE"/>
              <a:t>för rubrikformat</a:t>
            </a:r>
            <a:endParaRPr lang="sv-SE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4A6F001-A19F-453E-82F7-7CF3469B18C7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2"/>
            </p:custDataLst>
          </p:nvPr>
        </p:nvSpPr>
        <p:spPr>
          <a:xfrm>
            <a:off x="391166" y="923468"/>
            <a:ext cx="9557506" cy="3077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i="0" dirty="0" smtClean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4" name="Rectangle 280">
            <a:extLst>
              <a:ext uri="{FF2B5EF4-FFF2-40B4-BE49-F238E27FC236}">
                <a16:creationId xmlns:a16="http://schemas.microsoft.com/office/drawing/2014/main" id="{85429A55-1C0A-42BC-9C5C-BB871B475B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51828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284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92991" y="1108076"/>
            <a:ext cx="11166638" cy="2000548"/>
          </a:xfrm>
        </p:spPr>
        <p:txBody>
          <a:bodyPr>
            <a:sp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2400"/>
            </a:lvl1pPr>
            <a:lvl2pPr>
              <a:spcBef>
                <a:spcPts val="800"/>
              </a:spcBef>
              <a:spcAft>
                <a:spcPts val="0"/>
              </a:spcAft>
              <a:defRPr sz="2400"/>
            </a:lvl2pPr>
            <a:lvl3pPr>
              <a:defRPr sz="2400"/>
            </a:lvl3pPr>
            <a:lvl4pPr>
              <a:spcAft>
                <a:spcPts val="0"/>
              </a:spcAft>
              <a:defRPr sz="2400"/>
            </a:lvl4pPr>
            <a:lvl5pPr>
              <a:spcAft>
                <a:spcPts val="0"/>
              </a:spcAft>
              <a:defRPr sz="24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51828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1396" y="6451829"/>
            <a:ext cx="5280047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91" y="465931"/>
            <a:ext cx="9555943" cy="4103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00"/>
              </a:lnSpc>
            </a:pPr>
            <a:r>
              <a:rPr lang="sv-SE" dirty="0"/>
              <a:t>Klicka här för att ändra mall </a:t>
            </a:r>
            <a:r>
              <a:rPr lang="sv-SE"/>
              <a:t>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207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491DF1CC-E1DB-4226-9A32-DDCCAF9799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2411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491DF1CC-E1DB-4226-9A32-DDCCAF9799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>
            <a:extLst>
              <a:ext uri="{FF2B5EF4-FFF2-40B4-BE49-F238E27FC236}">
                <a16:creationId xmlns:a16="http://schemas.microsoft.com/office/drawing/2014/main" id="{4F1E11B0-2607-4D93-B22E-954D4FF0E892}"/>
              </a:ext>
            </a:extLst>
          </p:cNvPr>
          <p:cNvSpPr/>
          <p:nvPr userDrawn="1"/>
        </p:nvSpPr>
        <p:spPr>
          <a:xfrm>
            <a:off x="0" y="0"/>
            <a:ext cx="12070080" cy="672147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eaLnBrk="1"/>
            <a:endParaRPr lang="sv-SE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BCEAFC4-C7DF-404A-B86F-FE98DA83594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34" y="-13654"/>
            <a:ext cx="3096000" cy="3599059"/>
          </a:xfrm>
          <a:prstGeom prst="rect">
            <a:avLst/>
          </a:prstGeom>
        </p:spPr>
      </p:pic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392991" y="1108076"/>
            <a:ext cx="11166638" cy="2000548"/>
          </a:xfrm>
        </p:spPr>
        <p:txBody>
          <a:bodyPr>
            <a:spAutoFit/>
          </a:bodyPr>
          <a:lstStyle>
            <a:lvl1pPr>
              <a:spcBef>
                <a:spcPts val="2400"/>
              </a:spcBef>
              <a:spcAft>
                <a:spcPts val="0"/>
              </a:spcAft>
              <a:defRPr sz="2400"/>
            </a:lvl1pPr>
            <a:lvl2pPr>
              <a:spcBef>
                <a:spcPts val="800"/>
              </a:spcBef>
              <a:spcAft>
                <a:spcPts val="0"/>
              </a:spcAft>
              <a:defRPr sz="2400"/>
            </a:lvl2pPr>
            <a:lvl3pPr>
              <a:defRPr sz="2400"/>
            </a:lvl3pPr>
            <a:lvl4pPr>
              <a:spcAft>
                <a:spcPts val="0"/>
              </a:spcAft>
              <a:defRPr sz="2400"/>
            </a:lvl4pPr>
            <a:lvl5pPr>
              <a:spcAft>
                <a:spcPts val="0"/>
              </a:spcAft>
              <a:defRPr sz="2400"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51828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1396" y="6451829"/>
            <a:ext cx="5280047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  <a:endParaRPr lang="sv-SE" dirty="0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65098DCC-91A7-47BE-96F3-1D760D55F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2991" y="465931"/>
            <a:ext cx="9555943" cy="41036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lang="en-GB" dirty="0"/>
            </a:lvl1pPr>
          </a:lstStyle>
          <a:p>
            <a:pPr lvl="0">
              <a:lnSpc>
                <a:spcPts val="3200"/>
              </a:lnSpc>
            </a:pPr>
            <a:r>
              <a:rPr lang="sv-SE" dirty="0"/>
              <a:t>Klicka här för att ändra mall </a:t>
            </a:r>
            <a:r>
              <a:rPr lang="sv-SE"/>
              <a:t>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153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945468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think-cell Slide" r:id="rId4" imgW="590" imgH="591" progId="TCLayout.ActiveDocument.1">
                  <p:embed/>
                </p:oleObj>
              </mc:Choice>
              <mc:Fallback>
                <p:oleObj name="think-cell Slide" r:id="rId4" imgW="590" imgH="591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42684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1396" y="6442685"/>
            <a:ext cx="5280047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  <a:endParaRPr lang="sv-SE" dirty="0"/>
          </a:p>
        </p:txBody>
      </p:sp>
      <p:sp>
        <p:nvSpPr>
          <p:cNvPr id="7" name="Rectangle 102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883513" y="4101922"/>
            <a:ext cx="6896417" cy="346249"/>
          </a:xfrm>
        </p:spPr>
        <p:txBody>
          <a:bodyPr anchor="b" anchorCtr="0"/>
          <a:lstStyle>
            <a:lvl1pPr>
              <a:defRPr sz="4534" b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sv-SE"/>
              <a:t>Click to edit master 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39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C3FD17C-2825-4227-ABBF-D7A52D226B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566225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C3FD17C-2825-4227-ABBF-D7A52D226B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D07B292-E2D3-4CAE-8D40-4729E08B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92" y="519129"/>
            <a:ext cx="7870840" cy="346249"/>
          </a:xfrm>
        </p:spPr>
        <p:txBody>
          <a:bodyPr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7CAEEC-14A5-4320-A61F-545D0912B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A525F-D06E-487D-A021-7B3DD8518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ARBETSMATERIAL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5227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1D9CAB8-A5C4-4941-BAC1-B402C31ED59C}"/>
              </a:ext>
            </a:extLst>
          </p:cNvPr>
          <p:cNvSpPr/>
          <p:nvPr userDrawn="1"/>
        </p:nvSpPr>
        <p:spPr>
          <a:xfrm>
            <a:off x="0" y="4634"/>
            <a:ext cx="11949113" cy="6716841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/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F4E58F3-030E-4038-AF76-C0B098B4207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034" y="-13654"/>
            <a:ext cx="3096000" cy="3599059"/>
          </a:xfrm>
          <a:prstGeom prst="rect">
            <a:avLst/>
          </a:prstGeom>
        </p:spPr>
      </p:pic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40274257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392992" y="455009"/>
            <a:ext cx="7870840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>
              <a:lnSpc>
                <a:spcPts val="3200"/>
              </a:lnSpc>
            </a:pPr>
            <a:r>
              <a:rPr lang="sv-SE" dirty="0"/>
              <a:t>Klicka här för att ändra mall </a:t>
            </a:r>
            <a:r>
              <a:rPr lang="sv-SE"/>
              <a:t>för rubrikformat</a:t>
            </a:r>
            <a:endParaRPr lang="sv-SE" dirty="0"/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5724531" y="6451351"/>
            <a:ext cx="531802" cy="17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‹#›</a:t>
            </a:fld>
            <a:r>
              <a:rPr lang="sv-SE"/>
              <a:t> </a:t>
            </a:r>
            <a:endParaRPr lang="sv-SE" dirty="0"/>
          </a:p>
        </p:txBody>
      </p:sp>
      <p:sp>
        <p:nvSpPr>
          <p:cNvPr id="3082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991" y="1300087"/>
            <a:ext cx="11166638" cy="167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91396" y="6451352"/>
            <a:ext cx="5280047" cy="1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lang="en-GB" sz="12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v-SE"/>
              <a:t>ARBETSMATERIAL</a:t>
            </a:r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</p:sldLayoutIdLst>
  <p:hf hdr="0" dt="0"/>
  <p:txStyles>
    <p:titleStyle>
      <a:lvl1pPr algn="l" defTabSz="1193733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lang="en-US" sz="2400" b="1" dirty="0" smtClean="0">
          <a:solidFill>
            <a:schemeClr val="tx1"/>
          </a:solidFill>
          <a:latin typeface="+mj-lt"/>
          <a:ea typeface="+mj-ea"/>
          <a:cs typeface="Georgia" pitchFamily="18" charset="0"/>
        </a:defRPr>
      </a:lvl1pPr>
      <a:lvl2pPr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2pPr>
      <a:lvl3pPr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3pPr>
      <a:lvl4pPr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4pPr>
      <a:lvl5pPr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5pPr>
      <a:lvl6pPr marL="609565"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6pPr>
      <a:lvl7pPr marL="1219132"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7pPr>
      <a:lvl8pPr marL="1828697"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8pPr>
      <a:lvl9pPr marL="2438265" algn="l" defTabSz="1193733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tx2"/>
          </a:solidFill>
          <a:latin typeface="Arial" charset="0"/>
        </a:defRPr>
      </a:lvl9pPr>
    </p:titleStyle>
    <p:bodyStyle>
      <a:lvl1pPr marL="0" indent="0" algn="l" defTabSz="1193733" rtl="0" eaLnBrk="1" fontAlgn="base" hangingPunct="1">
        <a:spcBef>
          <a:spcPct val="0"/>
        </a:spcBef>
        <a:spcAft>
          <a:spcPts val="400"/>
        </a:spcAft>
        <a:buClr>
          <a:schemeClr val="tx2"/>
        </a:buClr>
        <a:defRPr sz="20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258220" indent="-256102" algn="l" defTabSz="1193733" rtl="0" eaLnBrk="1" fontAlgn="base" hangingPunct="1">
        <a:spcBef>
          <a:spcPct val="0"/>
        </a:spcBef>
        <a:spcAft>
          <a:spcPts val="4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Calibri" pitchFamily="34" charset="0"/>
        </a:defRPr>
      </a:lvl2pPr>
      <a:lvl3pPr marL="482624" indent="-241312" algn="l" defTabSz="1193733" rtl="0" eaLnBrk="1" fontAlgn="base" hangingPunct="1">
        <a:spcBef>
          <a:spcPct val="0"/>
        </a:spcBef>
        <a:spcAft>
          <a:spcPts val="400"/>
        </a:spcAft>
        <a:buClr>
          <a:schemeClr val="tx1"/>
        </a:buClr>
        <a:buFont typeface="Arial" charset="0"/>
        <a:buChar char="–"/>
        <a:defRPr sz="2000">
          <a:solidFill>
            <a:schemeClr val="tx1"/>
          </a:solidFill>
          <a:latin typeface="+mn-lt"/>
          <a:cs typeface="Calibri" pitchFamily="34" charset="0"/>
        </a:defRPr>
      </a:lvl3pPr>
      <a:lvl4pPr marL="713353" indent="-230729" algn="l" defTabSz="1193733" rtl="0" eaLnBrk="1" fontAlgn="base" hangingPunct="1">
        <a:spcBef>
          <a:spcPct val="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Calibri" pitchFamily="34" charset="0"/>
        </a:defRPr>
      </a:lvl4pPr>
      <a:lvl5pPr marL="954665" indent="-241312" algn="l" defTabSz="1193733" rtl="0" eaLnBrk="1" fontAlgn="base" hangingPunct="1">
        <a:spcBef>
          <a:spcPct val="0"/>
        </a:spcBef>
        <a:spcAft>
          <a:spcPts val="400"/>
        </a:spcAft>
        <a:buClr>
          <a:schemeClr val="tx1"/>
        </a:buClr>
        <a:buFont typeface="Arial" charset="0"/>
        <a:buChar char="-"/>
        <a:defRPr sz="2000">
          <a:solidFill>
            <a:schemeClr val="tx1"/>
          </a:solidFill>
          <a:latin typeface="+mn-lt"/>
          <a:cs typeface="Calibri" pitchFamily="34" charset="0"/>
        </a:defRPr>
      </a:lvl5pPr>
      <a:lvl6pPr marL="1604343" indent="-173558" algn="l" defTabSz="11937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2133">
          <a:solidFill>
            <a:schemeClr val="tx1"/>
          </a:solidFill>
          <a:latin typeface="+mn-lt"/>
        </a:defRPr>
      </a:lvl6pPr>
      <a:lvl7pPr marL="2213909" indent="-173558" algn="l" defTabSz="11937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2133">
          <a:solidFill>
            <a:schemeClr val="tx1"/>
          </a:solidFill>
          <a:latin typeface="+mn-lt"/>
        </a:defRPr>
      </a:lvl7pPr>
      <a:lvl8pPr marL="2823476" indent="-173558" algn="l" defTabSz="11937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2133">
          <a:solidFill>
            <a:schemeClr val="tx1"/>
          </a:solidFill>
          <a:latin typeface="+mn-lt"/>
        </a:defRPr>
      </a:lvl8pPr>
      <a:lvl9pPr marL="3433041" indent="-173558" algn="l" defTabSz="1193733" rtl="0" eaLnBrk="1" fontAlgn="base" hangingPunct="1">
        <a:spcBef>
          <a:spcPct val="0"/>
        </a:spcBef>
        <a:spcAft>
          <a:spcPct val="0"/>
        </a:spcAft>
        <a:buClr>
          <a:schemeClr val="tx2"/>
        </a:buClr>
        <a:buFont typeface="Arial" charset="0"/>
        <a:buChar char="-"/>
        <a:defRPr sz="2133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5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2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97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65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30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95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61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26" algn="l" defTabSz="121913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52">
          <p15:clr>
            <a:srgbClr val="F26B43"/>
          </p15:clr>
        </p15:guide>
        <p15:guide id="2" pos="37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pdragpsykiskhalsa.se/kunskapsutbyte/arbetsgang-for-arbetsgruppen/" TargetMode="External"/><Relationship Id="rId2" Type="http://schemas.openxmlformats.org/officeDocument/2006/relationships/hyperlink" Target="https://vardochinsats.s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13754"/>
            <a:ext cx="12073317" cy="98488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3200" b="1" dirty="0" smtClean="0"/>
              <a:t>Användarinstruktioner</a:t>
            </a:r>
            <a:r>
              <a:rPr lang="sv-SE" sz="3200" dirty="0"/>
              <a:t> </a:t>
            </a:r>
            <a:r>
              <a:rPr lang="sv-SE" sz="3200" dirty="0" smtClean="0"/>
              <a:t>för</a:t>
            </a:r>
            <a:br>
              <a:rPr lang="sv-SE" sz="3200" dirty="0" smtClean="0"/>
            </a:br>
            <a:r>
              <a:rPr lang="sv-SE" sz="3200" dirty="0" smtClean="0"/>
              <a:t>www.v</a:t>
            </a:r>
            <a:r>
              <a:rPr lang="sv-SE" sz="3200" b="1" dirty="0" smtClean="0"/>
              <a:t>årdochinsats.se</a:t>
            </a:r>
            <a:endParaRPr lang="sv-SE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sv-SE" dirty="0" smtClean="0"/>
              <a:t>2019-03-26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837" y="2597704"/>
            <a:ext cx="3309642" cy="295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9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9</a:t>
            </a:fld>
            <a:r>
              <a:rPr lang="sv-SE" smtClean="0"/>
              <a:t>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2" y="1322559"/>
            <a:ext cx="9000000" cy="4219168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638300" y="2344945"/>
            <a:ext cx="2019300" cy="817355"/>
          </a:xfrm>
          <a:prstGeom prst="wedgeRectCallout">
            <a:avLst>
              <a:gd name="adj1" fmla="val -40947"/>
              <a:gd name="adj2" fmla="val -87503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Klicka här om du vill ha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filter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för verksamheter, insatser och/eller individer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2" y="1517649"/>
            <a:ext cx="9000000" cy="3784643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10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4247356" y="1706771"/>
            <a:ext cx="4506120" cy="998329"/>
          </a:xfrm>
          <a:prstGeom prst="wedgeRectCallout">
            <a:avLst>
              <a:gd name="adj1" fmla="val -96348"/>
              <a:gd name="adj2" fmla="val 50146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Enkel filtrering 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låter dig välja verksamhet eller befattning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Du kan också kombinera en verksamhet och en befattning 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168884" y="4950765"/>
            <a:ext cx="3725069" cy="703054"/>
          </a:xfrm>
          <a:prstGeom prst="wedgeRectCallout">
            <a:avLst>
              <a:gd name="adj1" fmla="val -42024"/>
              <a:gd name="adj2" fmla="val 27248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Bef>
                <a:spcPts val="600"/>
              </a:spcBef>
            </a:pP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Tips: 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välj inte för </a:t>
            </a:r>
            <a:r>
              <a:rPr lang="sv-SE" sz="1200" dirty="0">
                <a:solidFill>
                  <a:schemeClr val="tx1"/>
                </a:solidFill>
                <a:cs typeface="Calibri" pitchFamily="34" charset="0"/>
              </a:rPr>
              <a:t>många filter 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samtidigt, </a:t>
            </a:r>
            <a:r>
              <a:rPr lang="sv-SE" sz="1200" dirty="0">
                <a:solidFill>
                  <a:schemeClr val="tx1"/>
                </a:solidFill>
                <a:cs typeface="Calibri" pitchFamily="34" charset="0"/>
              </a:rPr>
              <a:t>endast innehåll som uppfyller samtliga valda kriterier visas.</a:t>
            </a:r>
            <a:endParaRPr lang="sv-SE" sz="12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5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2" y="1565274"/>
            <a:ext cx="9000000" cy="3784643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11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313906" y="1287671"/>
            <a:ext cx="3410744" cy="998329"/>
          </a:xfrm>
          <a:prstGeom prst="wedgeRectCallout">
            <a:avLst>
              <a:gd name="adj1" fmla="val -77958"/>
              <a:gd name="adj2" fmla="val 62549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När du valt ett filter så minns sidan detta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Välj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Rensa alla filter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om du vill ta bort dem </a:t>
            </a:r>
            <a:endParaRPr lang="sv-SE" sz="12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5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2" y="1546224"/>
            <a:ext cx="9000000" cy="3812463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12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2603897" y="993774"/>
            <a:ext cx="1739503" cy="977901"/>
          </a:xfrm>
          <a:prstGeom prst="wedgeRectCallout">
            <a:avLst>
              <a:gd name="adj1" fmla="val -54138"/>
              <a:gd name="adj2" fmla="val 124425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600"/>
              </a:spcBef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Välj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Avancerad filtrering 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om du vill filtrera på insats och/eller individ</a:t>
            </a:r>
          </a:p>
        </p:txBody>
      </p:sp>
    </p:spTree>
    <p:extLst>
      <p:ext uri="{BB962C8B-B14F-4D97-AF65-F5344CB8AC3E}">
        <p14:creationId xmlns:p14="http://schemas.microsoft.com/office/powerpoint/2010/main" val="175731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2" y="1579562"/>
            <a:ext cx="9000000" cy="3744172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13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184928" y="1211262"/>
            <a:ext cx="1568047" cy="760414"/>
          </a:xfrm>
          <a:prstGeom prst="wedgeRectCallout">
            <a:avLst>
              <a:gd name="adj1" fmla="val -110588"/>
              <a:gd name="adj2" fmla="val 187749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600"/>
              </a:spcBef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Det finns flera olika filter för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insatser</a:t>
            </a:r>
          </a:p>
        </p:txBody>
      </p:sp>
    </p:spTree>
    <p:extLst>
      <p:ext uri="{BB962C8B-B14F-4D97-AF65-F5344CB8AC3E}">
        <p14:creationId xmlns:p14="http://schemas.microsoft.com/office/powerpoint/2010/main" val="107889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432" y="1512888"/>
            <a:ext cx="9000000" cy="4505389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14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661178" y="1208881"/>
            <a:ext cx="1568047" cy="760414"/>
          </a:xfrm>
          <a:prstGeom prst="wedgeRectCallout">
            <a:avLst>
              <a:gd name="adj1" fmla="val -109981"/>
              <a:gd name="adj2" fmla="val 180233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>
              <a:spcBef>
                <a:spcPts val="600"/>
              </a:spcBef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Det finns flera olika filter för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individer</a:t>
            </a:r>
          </a:p>
        </p:txBody>
      </p:sp>
    </p:spTree>
    <p:extLst>
      <p:ext uri="{BB962C8B-B14F-4D97-AF65-F5344CB8AC3E}">
        <p14:creationId xmlns:p14="http://schemas.microsoft.com/office/powerpoint/2010/main" val="26172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15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2" name="textruta 1"/>
          <p:cNvSpPr txBox="1"/>
          <p:nvPr/>
        </p:nvSpPr>
        <p:spPr>
          <a:xfrm>
            <a:off x="1" y="3495759"/>
            <a:ext cx="12065224" cy="16004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sv-SE" sz="2800" b="1" dirty="0" smtClean="0">
                <a:latin typeface="+mn-lt"/>
              </a:rPr>
              <a:t>Mer information</a:t>
            </a:r>
            <a:endParaRPr lang="sv-SE" sz="2800" b="1" dirty="0"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sv-SE" sz="2800" dirty="0" smtClean="0">
                <a:latin typeface="+mn-lt"/>
                <a:hlinkClick r:id="rId2"/>
              </a:rPr>
              <a:t>Vårdochinsats.se</a:t>
            </a:r>
            <a:endParaRPr lang="sv-SE" sz="2800" dirty="0">
              <a:latin typeface="+mn-lt"/>
            </a:endParaRPr>
          </a:p>
          <a:p>
            <a:pPr algn="ctr">
              <a:spcBef>
                <a:spcPts val="1200"/>
              </a:spcBef>
            </a:pPr>
            <a:r>
              <a:rPr lang="sv-SE" sz="2800" dirty="0" smtClean="0">
                <a:latin typeface="+mn-lt"/>
                <a:hlinkClick r:id="rId3"/>
              </a:rPr>
              <a:t>Uppdragpsykiskhälsa.se</a:t>
            </a:r>
            <a:endParaRPr lang="sv-SE" sz="28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3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1</a:t>
            </a:fld>
            <a:r>
              <a:rPr lang="sv-SE" smtClean="0"/>
              <a:t>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64" y="1367093"/>
            <a:ext cx="8399533" cy="4392889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1068149" y="4186625"/>
            <a:ext cx="1488934" cy="636228"/>
          </a:xfrm>
          <a:prstGeom prst="wedgeRectCallout">
            <a:avLst>
              <a:gd name="adj1" fmla="val 68938"/>
              <a:gd name="adj2" fmla="val 80369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Du kan också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välja program </a:t>
            </a:r>
            <a:r>
              <a:rPr lang="sv-SE" sz="1200" dirty="0">
                <a:solidFill>
                  <a:schemeClr val="tx1"/>
                </a:solidFill>
                <a:cs typeface="Calibri" pitchFamily="34" charset="0"/>
              </a:rPr>
              <a:t>här</a:t>
            </a:r>
          </a:p>
        </p:txBody>
      </p:sp>
      <p:sp>
        <p:nvSpPr>
          <p:cNvPr id="10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9271269" y="2291457"/>
            <a:ext cx="1825356" cy="524571"/>
          </a:xfrm>
          <a:prstGeom prst="wedgeRectCallout">
            <a:avLst>
              <a:gd name="adj1" fmla="val -59649"/>
              <a:gd name="adj2" fmla="val -178178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Sök här 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i alla vård- och insatsprogram samtidigt</a:t>
            </a:r>
            <a:endParaRPr lang="sv-SE" sz="1200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2941507" y="731043"/>
            <a:ext cx="2284022" cy="361284"/>
          </a:xfrm>
          <a:prstGeom prst="wedgeRectCallout">
            <a:avLst>
              <a:gd name="adj1" fmla="val 67588"/>
              <a:gd name="adj2" fmla="val 151107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b="1" dirty="0">
                <a:solidFill>
                  <a:schemeClr val="tx1"/>
                </a:solidFill>
                <a:cs typeface="Calibri" pitchFamily="34" charset="0"/>
              </a:rPr>
              <a:t>Välj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program </a:t>
            </a:r>
            <a:r>
              <a:rPr lang="sv-SE" sz="1200" dirty="0">
                <a:solidFill>
                  <a:schemeClr val="tx1"/>
                </a:solidFill>
                <a:cs typeface="Calibri" pitchFamily="34" charset="0"/>
              </a:rPr>
              <a:t>här</a:t>
            </a:r>
          </a:p>
        </p:txBody>
      </p:sp>
    </p:spTree>
    <p:extLst>
      <p:ext uri="{BB962C8B-B14F-4D97-AF65-F5344CB8AC3E}">
        <p14:creationId xmlns:p14="http://schemas.microsoft.com/office/powerpoint/2010/main" val="301241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2</a:t>
            </a:fld>
            <a:r>
              <a:rPr lang="sv-SE" smtClean="0"/>
              <a:t>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2" y="1322559"/>
            <a:ext cx="9000000" cy="4219168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3354200" y="468520"/>
            <a:ext cx="3240809" cy="530438"/>
          </a:xfrm>
          <a:prstGeom prst="wedgeRectCallout">
            <a:avLst>
              <a:gd name="adj1" fmla="val -59588"/>
              <a:gd name="adj2" fmla="val 278237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I detta exempel har vi valt </a:t>
            </a:r>
            <a:r>
              <a:rPr lang="sv-SE" sz="1200" b="1" dirty="0">
                <a:solidFill>
                  <a:schemeClr val="tx1"/>
                </a:solidFill>
              </a:rPr>
              <a:t>s</a:t>
            </a:r>
            <a:r>
              <a:rPr lang="sv-SE" sz="1200" b="1" dirty="0" smtClean="0">
                <a:solidFill>
                  <a:schemeClr val="tx1"/>
                </a:solidFill>
              </a:rPr>
              <a:t>chizofreni </a:t>
            </a:r>
            <a:r>
              <a:rPr lang="sv-SE" sz="1200" b="1" dirty="0">
                <a:solidFill>
                  <a:schemeClr val="tx1"/>
                </a:solidFill>
              </a:rPr>
              <a:t>och schizofreniliknande tillstånd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7712806" y="2241979"/>
            <a:ext cx="2907570" cy="548846"/>
          </a:xfrm>
          <a:prstGeom prst="wedgeRectCallout">
            <a:avLst>
              <a:gd name="adj1" fmla="val -22559"/>
              <a:gd name="adj2" fmla="val -169084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Sök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här om du vill söka i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alla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olika vård- och insatsprogram samtidigt</a:t>
            </a:r>
            <a:endParaRPr lang="sv-SE" sz="12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3</a:t>
            </a:fld>
            <a:r>
              <a:rPr lang="sv-SE" smtClean="0"/>
              <a:t>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2" y="1322559"/>
            <a:ext cx="9000000" cy="4219168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4305300" y="2192545"/>
            <a:ext cx="2203402" cy="760205"/>
          </a:xfrm>
          <a:prstGeom prst="wedgeRectCallout">
            <a:avLst>
              <a:gd name="adj1" fmla="val 109996"/>
              <a:gd name="adj2" fmla="val 18290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Klicka på en l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änk för att gå direkt till ett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kapitel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231" y="1404121"/>
            <a:ext cx="9000000" cy="4621257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4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2496421" y="3714750"/>
            <a:ext cx="3370980" cy="971549"/>
          </a:xfrm>
          <a:prstGeom prst="wedgeRectCallout">
            <a:avLst>
              <a:gd name="adj1" fmla="val -66178"/>
              <a:gd name="adj2" fmla="val -124094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Klicka på pilen för att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expandera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ett stycke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Du kan också klicka på rubriken</a:t>
            </a:r>
            <a:endParaRPr lang="sv-SE" sz="1200" dirty="0" smtClean="0">
              <a:solidFill>
                <a:schemeClr val="tx1"/>
              </a:solidFill>
              <a:cs typeface="Calibri" pitchFamily="34" charset="0"/>
            </a:endParaRP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chemeClr val="tx1"/>
                </a:solidFill>
                <a:cs typeface="Calibri" pitchFamily="34" charset="0"/>
              </a:rPr>
              <a:t>K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licka igen för att fälla ihop stycket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6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031" y="1074738"/>
            <a:ext cx="9000000" cy="4621257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5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8478121" y="1876425"/>
            <a:ext cx="2170829" cy="2638425"/>
          </a:xfrm>
          <a:prstGeom prst="wedgeRectCallout">
            <a:avLst>
              <a:gd name="adj1" fmla="val -176004"/>
              <a:gd name="adj2" fmla="val -867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Varje stycke är uppbyggt på samma sätt och innehåller: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Kort beskrivning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Syfte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Indikation (målgrupp, situation)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Kunskapsläge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Kompetenskrav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Innehåll, kortfattat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Innehåll, fördjupat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Länkar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Uppföljning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23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443" y="1365249"/>
            <a:ext cx="9000000" cy="4204019"/>
          </a:xfrm>
          <a:prstGeom prst="rect">
            <a:avLst/>
          </a:prstGeom>
        </p:spPr>
      </p:pic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6</a:t>
            </a:fld>
            <a:r>
              <a:rPr lang="sv-SE" smtClean="0"/>
              <a:t> </a:t>
            </a:r>
            <a:endParaRPr lang="sv-SE" dirty="0"/>
          </a:p>
        </p:txBody>
      </p:sp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4714881" y="1992520"/>
            <a:ext cx="2019300" cy="817355"/>
          </a:xfrm>
          <a:prstGeom prst="wedgeRectCallout">
            <a:avLst>
              <a:gd name="adj1" fmla="val 76506"/>
              <a:gd name="adj2" fmla="val 52339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Klicka här för att se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märkning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för stycket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6256333" y="5000626"/>
            <a:ext cx="2927450" cy="882070"/>
          </a:xfrm>
          <a:prstGeom prst="wedgeRectCallout">
            <a:avLst>
              <a:gd name="adj1" fmla="val -26796"/>
              <a:gd name="adj2" fmla="val -38557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Märkning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visar till exempel när sidan är uppdaterad, vilka verksamheter och befattningar som berörs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4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7</a:t>
            </a:fld>
            <a:r>
              <a:rPr lang="sv-SE" smtClean="0"/>
              <a:t>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2" y="1322559"/>
            <a:ext cx="9000000" cy="4219168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6189658" y="3964195"/>
            <a:ext cx="1981194" cy="598280"/>
          </a:xfrm>
          <a:prstGeom prst="wedgeRectCallout">
            <a:avLst>
              <a:gd name="adj1" fmla="val 11359"/>
              <a:gd name="adj2" fmla="val -166414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Klicka här för att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skriva ut 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ett stycke</a:t>
            </a:r>
            <a:endParaRPr lang="sv-SE" sz="1200" b="1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5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7F347C52-E49B-4AE3-9F3B-4526700C009D}" type="slidenum">
              <a:rPr lang="sv-SE" smtClean="0"/>
              <a:pPr>
                <a:defRPr/>
              </a:pPr>
              <a:t>8</a:t>
            </a:fld>
            <a:r>
              <a:rPr lang="sv-SE" smtClean="0"/>
              <a:t> 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712" y="1322559"/>
            <a:ext cx="9000000" cy="4219168"/>
          </a:xfrm>
          <a:prstGeom prst="rect">
            <a:avLst/>
          </a:prstGeom>
        </p:spPr>
      </p:pic>
      <p:sp>
        <p:nvSpPr>
          <p:cNvPr id="8" name="Speech Bubble: Rectangle 8">
            <a:extLst>
              <a:ext uri="{FF2B5EF4-FFF2-40B4-BE49-F238E27FC236}">
                <a16:creationId xmlns:a16="http://schemas.microsoft.com/office/drawing/2014/main" id="{E92AB9D9-F939-4437-A4E6-6B3F85725879}"/>
              </a:ext>
            </a:extLst>
          </p:cNvPr>
          <p:cNvSpPr/>
          <p:nvPr/>
        </p:nvSpPr>
        <p:spPr>
          <a:xfrm>
            <a:off x="6385818" y="4030869"/>
            <a:ext cx="2133600" cy="1169781"/>
          </a:xfrm>
          <a:prstGeom prst="wedgeRectCallout">
            <a:avLst>
              <a:gd name="adj1" fmla="val 5303"/>
              <a:gd name="adj2" fmla="val -113881"/>
            </a:avLst>
          </a:prstGeom>
          <a:solidFill>
            <a:schemeClr val="accent2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Klicka här för att visa en </a:t>
            </a:r>
            <a:r>
              <a:rPr lang="sv-SE" sz="1200" b="1" dirty="0" smtClean="0">
                <a:solidFill>
                  <a:schemeClr val="tx1"/>
                </a:solidFill>
                <a:cs typeface="Calibri" pitchFamily="34" charset="0"/>
              </a:rPr>
              <a:t>länk</a:t>
            </a:r>
            <a:r>
              <a:rPr lang="sv-SE" sz="1200" dirty="0" smtClean="0">
                <a:solidFill>
                  <a:schemeClr val="tx1"/>
                </a:solidFill>
                <a:cs typeface="Calibri" pitchFamily="34" charset="0"/>
              </a:rPr>
              <a:t> till stycket som du kan kopiera för att dela eller spara</a:t>
            </a:r>
            <a:endParaRPr lang="sv-SE" sz="1200" dirty="0">
              <a:solidFill>
                <a:schemeClr val="tx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1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7e29489c09c3c63187c2677341ee6319b0e3d0"/>
  <p:tag name="THINKCELLPRESENTATIONDONOTDELETE" val="&lt;?xml version=&quot;1.0&quot; encoding=&quot;UTF-16&quot; standalone=&quot;yes&quot;?&gt;&lt;root reqver=&quot;23045&quot;&gt;&lt;version val=&quot;2516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/%m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4&quot;&gt;&lt;elem m_fUsage=&quot;3.21533084121656509424E+00&quot;&gt;&lt;m_msothmcolidx val=&quot;0&quot;/&gt;&lt;m_rgb r=&quot;46&quot; g=&quot;73&quot; b=&quot;44&quot;/&gt;&lt;m_nBrightness val=&quot;0&quot;/&gt;&lt;/elem&gt;&lt;elem m_fUsage=&quot;3.01646945536618460437E+00&quot;&gt;&lt;m_msothmcolidx val=&quot;0&quot;/&gt;&lt;m_rgb r=&quot;8E&quot; g=&quot;BB&quot; b=&quot;8C&quot;/&gt;&lt;m_nBrightness val=&quot;0&quot;/&gt;&lt;/elem&gt;&lt;elem m_fUsage=&quot;1.23354636464961031628E+00&quot;&gt;&lt;m_msothmcolidx val=&quot;0&quot;/&gt;&lt;m_rgb r=&quot;D8&quot; g=&quot;B6&quot; b=&quot;C7&quot;/&gt;&lt;m_nBrightness val=&quot;0&quot;/&gt;&lt;/elem&gt;&lt;elem m_fUsage=&quot;1.18380162109464914799E+00&quot;&gt;&lt;m_msothmcolidx val=&quot;0&quot;/&gt;&lt;m_rgb r=&quot;83&quot; g=&quot;BF&quot; b=&quot;FC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w4oRVLjkeb33J03BQTY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.4T0CfePk2DeL4EzvGUDg"/>
</p:tagLst>
</file>

<file path=ppt/theme/theme1.xml><?xml version="1.0" encoding="utf-8"?>
<a:theme xmlns:a="http://schemas.openxmlformats.org/drawingml/2006/main" name="HN mall 2011">
  <a:themeElements>
    <a:clrScheme name="SKL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12700">
          <a:solidFill>
            <a:schemeClr val="bg1">
              <a:lumMod val="75000"/>
            </a:schemeClr>
          </a:solidFill>
        </a:ln>
        <a:effectLst/>
      </a:spPr>
      <a:bodyPr rtlCol="0" anchor="t" anchorCtr="0"/>
      <a:lstStyle>
        <a:defPPr>
          <a:defRPr dirty="0" smtClean="0">
            <a:solidFill>
              <a:schemeClr val="tx1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2D66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4CBE3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FF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A1A1A1"/>
        </a:accent6>
        <a:hlink>
          <a:srgbClr val="2D6679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70609 LGV v9" id="{D0A9A724-1050-4A83-9156-E20BD6217849}" vid="{B7667FE7-5959-4317-B0C6-E126BA5AED2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lutdatum xmlns="2B20E3F3-62D6-4307-A810-C7FFBB940E2D" xsi:nil="true"/>
    <Ämne xmlns="1085aee7-63f7-4585-a659-af0c6a30d3cd" xsi:nil="true"/>
    <Projekttyp xmlns="1085aee7-63f7-4585-a659-af0c6a30d3cd" xsi:nil="true"/>
    <Projektstatus xmlns="1085aee7-63f7-4585-a659-af0c6a30d3c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54403055AFC44939F37FB38FDB0C6" ma:contentTypeVersion="" ma:contentTypeDescription="Create a new document." ma:contentTypeScope="" ma:versionID="e5cfbb9d24d4ab2792462c642f992910">
  <xsd:schema xmlns:xsd="http://www.w3.org/2001/XMLSchema" xmlns:xs="http://www.w3.org/2001/XMLSchema" xmlns:p="http://schemas.microsoft.com/office/2006/metadata/properties" xmlns:ns2="2B20E3F3-62D6-4307-A810-C7FFBB940E2D" xmlns:ns3="1085aee7-63f7-4585-a659-af0c6a30d3cd" xmlns:ns4="2b20e3f3-62d6-4307-a810-c7ffbb940e2d" xmlns:ns5="b55b3548-07f3-4e00-9fcf-fb2b70e33a95" targetNamespace="http://schemas.microsoft.com/office/2006/metadata/properties" ma:root="true" ma:fieldsID="bcc6f0e46e3f4b286c9a3c10931c6a0b" ns2:_="" ns3:_="" ns4:_="" ns5:_="">
    <xsd:import namespace="2B20E3F3-62D6-4307-A810-C7FFBB940E2D"/>
    <xsd:import namespace="1085aee7-63f7-4585-a659-af0c6a30d3cd"/>
    <xsd:import namespace="2b20e3f3-62d6-4307-a810-c7ffbb940e2d"/>
    <xsd:import namespace="b55b3548-07f3-4e00-9fcf-fb2b70e33a95"/>
    <xsd:element name="properties">
      <xsd:complexType>
        <xsd:sequence>
          <xsd:element name="documentManagement">
            <xsd:complexType>
              <xsd:all>
                <xsd:element ref="ns2:Slutdatum" minOccurs="0"/>
                <xsd:element ref="ns3:Projekttyp" minOccurs="0"/>
                <xsd:element ref="ns3:Ämne" minOccurs="0"/>
                <xsd:element ref="ns3:Projektstatus" minOccurs="0"/>
                <xsd:element ref="ns2:MediaServiceMetadata" minOccurs="0"/>
                <xsd:element ref="ns2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Slutdatum" ma:index="8" nillable="true" ma:displayName="Slutdatum" ma:format="DateOnly" ma:internalName="Slutdatum">
      <xsd:simpleType>
        <xsd:restriction base="dms:DateTime"/>
      </xsd:simpleType>
    </xsd:element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85aee7-63f7-4585-a659-af0c6a30d3cd" elementFormDefault="qualified">
    <xsd:import namespace="http://schemas.microsoft.com/office/2006/documentManagement/types"/>
    <xsd:import namespace="http://schemas.microsoft.com/office/infopath/2007/PartnerControls"/>
    <xsd:element name="Projekttyp" ma:index="9" nillable="true" ma:displayName="Projekttyp" ma:format="Dropdown" ma:internalName="Projekttyp">
      <xsd:simpleType>
        <xsd:restriction base="dms:Choice">
          <xsd:enumeration value="Utredning/Kartläggning"/>
          <xsd:enumeration value="Strategi/Ramverk"/>
          <xsd:enumeration value="Implementering"/>
          <xsd:enumeration value="Organisationsutveckling"/>
          <xsd:enumeration value="Ekonomistyrning"/>
          <xsd:enumeration value="Konsultstöd/Facilitering"/>
          <xsd:enumeration value="Vård/Tjänsteprocesser"/>
        </xsd:restriction>
      </xsd:simpleType>
    </xsd:element>
    <xsd:element name="Ämne" ma:index="10" nillable="true" ma:displayName="Ämne" ma:format="Dropdown" ma:internalName="_x00c4_mne">
      <xsd:simpleType>
        <xsd:restriction base="dms:Choice">
          <xsd:enumeration value="Ersättningsmodeller"/>
          <xsd:enumeration value="eHälsa/IT-stöd"/>
          <xsd:enumeration value="Folkhälsa"/>
          <xsd:enumeration value="Jämlik hälsa"/>
          <xsd:enumeration value="Sammanhållen vård"/>
          <xsd:enumeration value="Vårdgivarprocesser och organisation"/>
          <xsd:enumeration value="Läkemedel"/>
          <xsd:enumeration value="Patientsäkerhet"/>
          <xsd:enumeration value="Vård i hemmet"/>
          <xsd:enumeration value="Sociala investeringar"/>
          <xsd:enumeration value="Arbetsförmåga"/>
          <xsd:enumeration value="Kompetensförsörjning"/>
          <xsd:enumeration value="Organisering av hälso och sjukvårdssystemet"/>
        </xsd:restriction>
      </xsd:simpleType>
    </xsd:element>
    <xsd:element name="Projektstatus" ma:index="11" nillable="true" ma:displayName="Projektstatus" ma:format="Dropdown" ma:internalName="Projektstatus">
      <xsd:simpleType>
        <xsd:restriction base="dms:Choice">
          <xsd:enumeration value="Pågående"/>
          <xsd:enumeration value="Avsluta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0e3f3-62d6-4307-a810-c7ffbb940e2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5b3548-07f3-4e00-9fcf-fb2b70e33a9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78E67C-C0DD-4487-B64F-0A90444DE4F8}">
  <ds:schemaRefs>
    <ds:schemaRef ds:uri="http://schemas.microsoft.com/office/2006/documentManagement/types"/>
    <ds:schemaRef ds:uri="http://schemas.microsoft.com/office/infopath/2007/PartnerControls"/>
    <ds:schemaRef ds:uri="2b20e3f3-62d6-4307-a810-c7ffbb940e2d"/>
    <ds:schemaRef ds:uri="http://purl.org/dc/elements/1.1/"/>
    <ds:schemaRef ds:uri="http://schemas.microsoft.com/office/2006/metadata/properties"/>
    <ds:schemaRef ds:uri="2B20E3F3-62D6-4307-A810-C7FFBB940E2D"/>
    <ds:schemaRef ds:uri="b55b3548-07f3-4e00-9fcf-fb2b70e33a95"/>
    <ds:schemaRef ds:uri="http://purl.org/dc/terms/"/>
    <ds:schemaRef ds:uri="1085aee7-63f7-4585-a659-af0c6a30d3c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4828445-C7DC-4896-888A-EF7AEED48E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DEA3E2-EB62-4AAC-A40C-B23462BBB5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0E3F3-62D6-4307-A810-C7FFBB940E2D"/>
    <ds:schemaRef ds:uri="1085aee7-63f7-4585-a659-af0c6a30d3cd"/>
    <ds:schemaRef ds:uri="2b20e3f3-62d6-4307-a810-c7ffbb940e2d"/>
    <ds:schemaRef ds:uri="b55b3548-07f3-4e00-9fcf-fb2b70e33a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265</Words>
  <Application>Microsoft Office PowerPoint</Application>
  <PresentationFormat>Anpassad</PresentationFormat>
  <Paragraphs>53</Paragraphs>
  <Slides>16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Verdana</vt:lpstr>
      <vt:lpstr>HN mall 2011</vt:lpstr>
      <vt:lpstr>think-cell Slide</vt:lpstr>
      <vt:lpstr>Användarinstruktioner för www.vårdochinsats.se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Förbättrad samverkan för minskad sjukskrivning</dc:title>
  <dc:creator/>
  <cp:lastModifiedBy/>
  <cp:revision>5</cp:revision>
  <dcterms:modified xsi:type="dcterms:W3CDTF">2019-03-26T13:35:25Z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0x0101007F654403055AFC44939F37FB38FDB0C6</vt:lpwstr>
  </property>
</Properties>
</file>